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3" r:id="rId2"/>
    <p:sldId id="4433" r:id="rId3"/>
    <p:sldId id="4434" r:id="rId4"/>
    <p:sldId id="355" r:id="rId5"/>
    <p:sldId id="4297" r:id="rId6"/>
    <p:sldId id="4299" r:id="rId7"/>
    <p:sldId id="4324" r:id="rId8"/>
    <p:sldId id="433" r:id="rId9"/>
    <p:sldId id="4325" r:id="rId10"/>
    <p:sldId id="4309" r:id="rId11"/>
    <p:sldId id="4422" r:id="rId12"/>
    <p:sldId id="435" r:id="rId13"/>
    <p:sldId id="477" r:id="rId14"/>
    <p:sldId id="478" r:id="rId15"/>
    <p:sldId id="508" r:id="rId16"/>
    <p:sldId id="509" r:id="rId17"/>
    <p:sldId id="510" r:id="rId18"/>
    <p:sldId id="511" r:id="rId19"/>
    <p:sldId id="512" r:id="rId20"/>
    <p:sldId id="516" r:id="rId21"/>
    <p:sldId id="517" r:id="rId22"/>
    <p:sldId id="519" r:id="rId23"/>
    <p:sldId id="431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AB3A-29A6-DFEE-BD98-EF39BFFC1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1"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5CF12-38FC-E9AF-C7A1-34001831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60FCD-458D-4E43-4383-761668C0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2C482-3E9F-C58A-8385-3FD09239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3B55F-4685-78A8-3C5E-C85E35D8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8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267E-81CC-F7F8-9DBA-AB2394D3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FFE4B-D240-94D3-5140-66C4985B7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0411-E2C1-AC06-E40A-B13FA9AC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1386E-7A89-2DFF-6177-D4FD5A8E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93D28-63D2-BB70-16DF-1DD1DE52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D3DC68-7388-25FF-0F7C-C72D7F34B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38907-869C-1080-2002-FB051E83A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757DF-7A85-348C-5F94-CD8677C6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683E-816F-6E1A-A80F-81574D63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CBC1B-47DC-B7D3-7968-C87D6C7F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60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24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1"/>
            <a:ext cx="10972800" cy="46021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http://ontologist.com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1CC99-896E-46B2-9B2B-ED07EA2F8C3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3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E112-A927-1C8B-4937-ED78DFF1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591FF-0BA0-BCAC-2C51-C55A2A29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C3C4-2370-B734-AFA3-F1F96925E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3588F-BFE8-14DC-7927-C6078500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CD1F8-C396-DE68-E171-06B5B9E9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45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ED80-6B29-BF97-5E24-90120002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BC69B-2519-C00A-7ED6-4B3D850CE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8F03B-6149-6334-C0CD-343AB4C3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93516-BB31-DA4D-AB6F-BFB01C12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5CDE-B307-21F2-867C-DC4DF8C4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67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9E6A-17B8-778C-FF75-E619928E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2D5B-44EE-EA69-D35D-B626A46A3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98F79-219E-C8B9-56F1-2A85BCDD2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C47F3-7FED-DB77-E9F1-E2962487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F1799-6EFC-203F-E1CB-253CAC90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1442B-11ED-F7AA-01B8-2C3F0A49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9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7C431-DE4B-789D-E456-86E843FE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58DA6-172B-3E50-92E9-D56DE9F2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6F6EC-1FD3-07D2-3AD8-FA4B913BE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3ABFD-6F34-181F-BECB-84D0612FA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D10FC-BD05-41C3-DE2E-969CC433D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8D0D49-9A1B-0478-BDC8-4764F507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EB4F06-A0FC-EA87-1CE2-78BCB70A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7FF98-CB54-9036-8EDA-027CE6AB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09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E020-6054-97A7-8621-F2F73D57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E7FC6-2721-FF5D-3412-027453A5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4897-9117-CB63-FB09-E27C92E1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C934C-583B-7272-2491-DC5C122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74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4F60B-7360-BF46-C12F-8CE68A33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1875E-A79C-81C5-3749-C58115613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3141A-05A2-C746-C8A1-60A7D25F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485E-2EB8-7700-F135-DE0C224C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F6BE-5394-C1FF-B7DF-1C5BC169B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8E153-E882-7D01-90F1-2257067BF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0155E-1AA0-B9FA-DEB7-16EF2879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3C570-79B3-D611-073E-63E112C68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A60DF-032C-BDFB-61B8-E8DCB6CE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6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CE054-39B5-8E60-05E0-5D51DD343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3B5C4-9277-7D93-1F3F-7CD55984B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F05DD-F49D-E262-2EB1-63C906579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009B9-45C5-A0F0-43C5-44F18ED7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05333-E740-591E-B01A-4D03B6A7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EF06A-7E9A-CA09-69B4-8E1E9943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07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2A8B3-8D2F-D70B-E6B7-CBB4FE8D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A30CC-EDFC-54F0-0044-07664F718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E6445-277D-3BA2-7EE7-E38C71E92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3E237-4CE6-4C50-3DAB-27E3859C2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ABBC7-97EE-5DB4-8DC8-23B77B649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iplayif.com/?story=http%3A%2F%2Fwww.ifarchive.org%2Fif-archive%2Fgames%2Fzcode%2Fgostak.z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7215-9282-F567-A9FB-E7C988B39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214" y="1600200"/>
            <a:ext cx="10920248" cy="2387600"/>
          </a:xfrm>
        </p:spPr>
        <p:txBody>
          <a:bodyPr>
            <a:normAutofit/>
          </a:bodyPr>
          <a:lstStyle/>
          <a:p>
            <a:r>
              <a:rPr lang="en-US"/>
              <a:t>Bottom-Up Intelligence Analysis (Part 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0C18C-1A34-49F2-2BFF-9440AB321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117"/>
            <a:ext cx="9144000" cy="2307135"/>
          </a:xfrm>
        </p:spPr>
        <p:txBody>
          <a:bodyPr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John Beverley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Assistant Professor</a:t>
            </a:r>
            <a:r>
              <a:rPr lang="en-US"/>
              <a:t>, </a:t>
            </a:r>
            <a:r>
              <a:rPr lang="en-US" i="1"/>
              <a:t>University at Buffalo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Co-Director, National Center for Ontological Research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Affiliate Faculty</a:t>
            </a:r>
            <a:r>
              <a:rPr lang="en-US"/>
              <a:t>, </a:t>
            </a:r>
            <a:r>
              <a:rPr lang="en-US" i="1"/>
              <a:t>Institute of Artificial Intelligence and Data Science</a:t>
            </a:r>
          </a:p>
          <a:p>
            <a:endParaRPr lang="en-US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26AE0EC-43D8-E0B0-B868-F77B95F0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304194"/>
            <a:ext cx="1638301" cy="1419861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A3588D7A-F6A1-D812-6978-15278CDC8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059" y="185635"/>
            <a:ext cx="1436842" cy="14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47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A5D47-9F85-9164-882C-9D0DB5201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A896E-7348-98F8-8F88-B10056EC3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Matrix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3AC06-97E7-E1EA-7C86-7475941A6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5"/>
          <a:stretch/>
        </p:blipFill>
        <p:spPr>
          <a:xfrm>
            <a:off x="837287" y="1288905"/>
            <a:ext cx="4175465" cy="544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78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42560-9864-19F0-7F0D-0898A01D2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2265-A178-CF83-C2E1-B323D78B0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Matrix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AF987-3587-A2A3-23A3-0ADB91341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5"/>
          <a:stretch/>
        </p:blipFill>
        <p:spPr>
          <a:xfrm>
            <a:off x="837287" y="1288905"/>
            <a:ext cx="4175465" cy="54464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1E7CE3-B11C-A72A-A6AE-36431301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996" y="1596175"/>
            <a:ext cx="1874853" cy="241594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" name="Picture 5" descr="A screenshot of a test&#10;&#10;Description automatically generated">
            <a:extLst>
              <a:ext uri="{FF2B5EF4-FFF2-40B4-BE49-F238E27FC236}">
                <a16:creationId xmlns:a16="http://schemas.microsoft.com/office/drawing/2014/main" id="{B0BD2A74-9BE6-7599-D8E9-AB238101A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093" y="1596175"/>
            <a:ext cx="1748879" cy="241594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" name="Picture 7" descr="A screenshot of a test&#10;&#10;Description automatically generated">
            <a:extLst>
              <a:ext uri="{FF2B5EF4-FFF2-40B4-BE49-F238E27FC236}">
                <a16:creationId xmlns:a16="http://schemas.microsoft.com/office/drawing/2014/main" id="{2C18A8DB-F86C-0A40-74CB-2EF259686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1216" y="1596174"/>
            <a:ext cx="1847485" cy="241594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0" name="Picture 9" descr="A graph of a circle with a red arrow&#10;&#10;Description automatically generated">
            <a:extLst>
              <a:ext uri="{FF2B5EF4-FFF2-40B4-BE49-F238E27FC236}">
                <a16:creationId xmlns:a16="http://schemas.microsoft.com/office/drawing/2014/main" id="{57E7B921-3E2C-3EB8-0976-453693D04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093" y="4319384"/>
            <a:ext cx="1784503" cy="241594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70360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D4A67-A4D4-D05C-6119-4BAB03C0A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B5A6-E2DA-5B76-9175-6667AB92E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894D6-774C-DD8C-2890-8C2FA6E0B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Added to this, we also have limited:</a:t>
            </a:r>
          </a:p>
          <a:p>
            <a:endParaRPr lang="en-US" dirty="0"/>
          </a:p>
          <a:p>
            <a:pPr lvl="1"/>
            <a:r>
              <a:rPr lang="en-US" sz="2800" dirty="0"/>
              <a:t>Working memory</a:t>
            </a:r>
          </a:p>
          <a:p>
            <a:pPr lvl="1"/>
            <a:r>
              <a:rPr lang="en-US" sz="2800" dirty="0"/>
              <a:t>Short term memory</a:t>
            </a:r>
          </a:p>
          <a:p>
            <a:pPr lvl="1"/>
            <a:r>
              <a:rPr lang="en-US" sz="2800" dirty="0"/>
              <a:t>Long-term memory</a:t>
            </a:r>
          </a:p>
          <a:p>
            <a:pPr lvl="1"/>
            <a:endParaRPr lang="en-US" sz="2800" dirty="0"/>
          </a:p>
          <a:p>
            <a:r>
              <a:rPr lang="en-US" dirty="0"/>
              <a:t>Rather than attempt to memorize </a:t>
            </a:r>
            <a:br>
              <a:rPr lang="en-US" dirty="0"/>
            </a:br>
            <a:r>
              <a:rPr lang="en-US" dirty="0"/>
              <a:t>everything we attend to in our </a:t>
            </a:r>
            <a:br>
              <a:rPr lang="en-US" dirty="0"/>
            </a:br>
            <a:r>
              <a:rPr lang="en-US" dirty="0"/>
              <a:t>perceptual field, we </a:t>
            </a:r>
            <a:r>
              <a:rPr lang="en-US" i="1" dirty="0"/>
              <a:t>name</a:t>
            </a:r>
            <a:r>
              <a:rPr lang="en-US" dirty="0"/>
              <a:t> things </a:t>
            </a:r>
            <a:br>
              <a:rPr lang="en-US" dirty="0"/>
            </a:br>
            <a:r>
              <a:rPr lang="en-US" dirty="0"/>
              <a:t>and </a:t>
            </a:r>
            <a:r>
              <a:rPr lang="en-US" i="1" dirty="0"/>
              <a:t>refer</a:t>
            </a:r>
            <a:r>
              <a:rPr lang="en-US" dirty="0"/>
              <a:t> to them later</a:t>
            </a:r>
          </a:p>
          <a:p>
            <a:endParaRPr lang="en-US" dirty="0"/>
          </a:p>
        </p:txBody>
      </p:sp>
      <p:pic>
        <p:nvPicPr>
          <p:cNvPr id="5" name="Picture 4" descr="A piece of paper on a brain&#10;&#10;Description automatically generated">
            <a:extLst>
              <a:ext uri="{FF2B5EF4-FFF2-40B4-BE49-F238E27FC236}">
                <a16:creationId xmlns:a16="http://schemas.microsoft.com/office/drawing/2014/main" id="{F0052BFB-36AB-694B-792F-FE3F5BD8F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982" y="2571897"/>
            <a:ext cx="5387109" cy="40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4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FB25D-8C2D-0A61-CDA8-5AECDAEC8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33902-D1B7-46D6-3A9D-EC1A2537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vs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086EF-ED44-D4AC-E932-961300913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word “dog” means something like ‘mammal that barks and is adorable and has a tail, </a:t>
            </a:r>
            <a:r>
              <a:rPr lang="en-US" dirty="0" err="1"/>
              <a:t>etc</a:t>
            </a:r>
            <a:r>
              <a:rPr lang="en-US" dirty="0"/>
              <a:t>…’</a:t>
            </a:r>
          </a:p>
          <a:p>
            <a:endParaRPr lang="en-US" dirty="0"/>
          </a:p>
          <a:p>
            <a:r>
              <a:rPr lang="en-US" i="1" dirty="0"/>
              <a:t>Semantics</a:t>
            </a:r>
            <a:r>
              <a:rPr lang="en-US" dirty="0"/>
              <a:t> is the study of the meanings of terms  </a:t>
            </a:r>
          </a:p>
          <a:p>
            <a:endParaRPr lang="en-US" i="1" dirty="0"/>
          </a:p>
          <a:p>
            <a:r>
              <a:rPr lang="en-US" dirty="0"/>
              <a:t>The word “dog” is a concatenation of symbols “d” “o” and “g”</a:t>
            </a:r>
          </a:p>
          <a:p>
            <a:endParaRPr lang="en-US" dirty="0"/>
          </a:p>
          <a:p>
            <a:r>
              <a:rPr lang="en-US" i="1" dirty="0"/>
              <a:t>Syntax</a:t>
            </a:r>
            <a:r>
              <a:rPr lang="en-US" dirty="0"/>
              <a:t> is the study of the shape of terms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32377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82786-7FAC-71FF-C693-7EE8BABE4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7921-2800-4AAD-7D53-F5F27645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vs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23A8E-FA31-2A86-10B7-393E14BF0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language often to pick out things in the environment, e.g. </a:t>
            </a:r>
            <a:r>
              <a:rPr lang="en-US" i="1" dirty="0"/>
              <a:t>naming</a:t>
            </a:r>
            <a:r>
              <a:rPr lang="en-US" dirty="0"/>
              <a:t> </a:t>
            </a:r>
          </a:p>
          <a:p>
            <a:endParaRPr lang="en-US" i="1" dirty="0"/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The shape of the letters differs from the meaning of the term, which differs from the object referenced by the term</a:t>
            </a:r>
            <a:endParaRPr lang="en-US" dirty="0"/>
          </a:p>
        </p:txBody>
      </p:sp>
      <p:pic>
        <p:nvPicPr>
          <p:cNvPr id="5" name="Graphic 4" descr="Dog">
            <a:extLst>
              <a:ext uri="{FF2B5EF4-FFF2-40B4-BE49-F238E27FC236}">
                <a16:creationId xmlns:a16="http://schemas.microsoft.com/office/drawing/2014/main" id="{F13D3D6D-CBFB-4202-405C-031DEB369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2876366"/>
            <a:ext cx="914400" cy="914400"/>
          </a:xfrm>
          <a:prstGeom prst="rect">
            <a:avLst/>
          </a:prstGeom>
        </p:spPr>
      </p:pic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118A4A58-B031-FE3A-0C1F-11F945909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4805" y="2876366"/>
            <a:ext cx="914400" cy="914400"/>
          </a:xfrm>
          <a:prstGeom prst="rect">
            <a:avLst/>
          </a:prstGeom>
        </p:spPr>
      </p:pic>
      <p:pic>
        <p:nvPicPr>
          <p:cNvPr id="9" name="Graphic 8" descr="Speech">
            <a:extLst>
              <a:ext uri="{FF2B5EF4-FFF2-40B4-BE49-F238E27FC236}">
                <a16:creationId xmlns:a16="http://schemas.microsoft.com/office/drawing/2014/main" id="{46AE5477-A95D-F8ED-0241-D7ED62F003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3765" y="2437576"/>
            <a:ext cx="2297467" cy="14226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B44A01-A9C3-2E29-384A-52F48BD53D86}"/>
              </a:ext>
            </a:extLst>
          </p:cNvPr>
          <p:cNvSpPr txBox="1"/>
          <p:nvPr/>
        </p:nvSpPr>
        <p:spPr>
          <a:xfrm>
            <a:off x="1820660" y="287636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“Dog”</a:t>
            </a:r>
          </a:p>
        </p:txBody>
      </p:sp>
    </p:spTree>
    <p:extLst>
      <p:ext uri="{BB962C8B-B14F-4D97-AF65-F5344CB8AC3E}">
        <p14:creationId xmlns:p14="http://schemas.microsoft.com/office/powerpoint/2010/main" val="492270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F4873-BED3-9651-D336-7A8566B76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65F4-B495-DB02-02BC-AB72B6907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vs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988E4-A086-044C-D274-5785C34C5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language often to pick out things in the environment, e.g. </a:t>
            </a:r>
            <a:r>
              <a:rPr lang="en-US" i="1" dirty="0"/>
              <a:t>naming</a:t>
            </a:r>
            <a:r>
              <a:rPr lang="en-US" dirty="0"/>
              <a:t> </a:t>
            </a:r>
          </a:p>
          <a:p>
            <a:endParaRPr lang="en-US" i="1" dirty="0"/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5" name="Graphic 4" descr="Dog">
            <a:extLst>
              <a:ext uri="{FF2B5EF4-FFF2-40B4-BE49-F238E27FC236}">
                <a16:creationId xmlns:a16="http://schemas.microsoft.com/office/drawing/2014/main" id="{75E03C75-A805-2802-D79A-4CEA6E3A9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2876366"/>
            <a:ext cx="914400" cy="914400"/>
          </a:xfrm>
          <a:prstGeom prst="rect">
            <a:avLst/>
          </a:prstGeom>
        </p:spPr>
      </p:pic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27FCB3F7-99C5-8F1E-98F4-17385322D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4805" y="2876366"/>
            <a:ext cx="914400" cy="914400"/>
          </a:xfrm>
          <a:prstGeom prst="rect">
            <a:avLst/>
          </a:prstGeom>
        </p:spPr>
      </p:pic>
      <p:pic>
        <p:nvPicPr>
          <p:cNvPr id="9" name="Graphic 8" descr="Speech">
            <a:extLst>
              <a:ext uri="{FF2B5EF4-FFF2-40B4-BE49-F238E27FC236}">
                <a16:creationId xmlns:a16="http://schemas.microsoft.com/office/drawing/2014/main" id="{A6E2FAD8-1E7D-8547-C349-F9A2EAA712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3765" y="2437576"/>
            <a:ext cx="2297467" cy="14226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D43DC9-DE76-B826-EC41-D2B4236CC946}"/>
              </a:ext>
            </a:extLst>
          </p:cNvPr>
          <p:cNvSpPr txBox="1"/>
          <p:nvPr/>
        </p:nvSpPr>
        <p:spPr>
          <a:xfrm>
            <a:off x="1820660" y="287636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“Dog”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04226E-32CB-8B24-BACB-A05FB5125EFB}"/>
              </a:ext>
            </a:extLst>
          </p:cNvPr>
          <p:cNvCxnSpPr/>
          <p:nvPr/>
        </p:nvCxnSpPr>
        <p:spPr>
          <a:xfrm flipV="1">
            <a:off x="2254928" y="3860223"/>
            <a:ext cx="0" cy="10741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39BBC7-5475-8E31-3C4E-FAA950168379}"/>
              </a:ext>
            </a:extLst>
          </p:cNvPr>
          <p:cNvSpPr txBox="1"/>
          <p:nvPr/>
        </p:nvSpPr>
        <p:spPr>
          <a:xfrm>
            <a:off x="1906853" y="5275101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514960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DC6DE-C764-EF79-0E7A-B7A39AB05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395F-79A5-74A2-F71E-3FDDB1EA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vs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8EB4A-C9F3-FF3B-E213-37BC42C77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language often to pick out things in the environment, e.g. </a:t>
            </a:r>
            <a:r>
              <a:rPr lang="en-US" i="1" dirty="0"/>
              <a:t>naming</a:t>
            </a:r>
            <a:r>
              <a:rPr lang="en-US" dirty="0"/>
              <a:t> </a:t>
            </a:r>
          </a:p>
          <a:p>
            <a:endParaRPr lang="en-US" i="1" dirty="0"/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5" name="Graphic 4" descr="Dog">
            <a:extLst>
              <a:ext uri="{FF2B5EF4-FFF2-40B4-BE49-F238E27FC236}">
                <a16:creationId xmlns:a16="http://schemas.microsoft.com/office/drawing/2014/main" id="{17EBDA5F-4181-0A3B-28B8-F598EA07F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2876366"/>
            <a:ext cx="914400" cy="914400"/>
          </a:xfrm>
          <a:prstGeom prst="rect">
            <a:avLst/>
          </a:prstGeom>
        </p:spPr>
      </p:pic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0B640530-70A3-D389-61F8-DD8956C8F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4805" y="2876366"/>
            <a:ext cx="914400" cy="914400"/>
          </a:xfrm>
          <a:prstGeom prst="rect">
            <a:avLst/>
          </a:prstGeom>
        </p:spPr>
      </p:pic>
      <p:pic>
        <p:nvPicPr>
          <p:cNvPr id="9" name="Graphic 8" descr="Speech">
            <a:extLst>
              <a:ext uri="{FF2B5EF4-FFF2-40B4-BE49-F238E27FC236}">
                <a16:creationId xmlns:a16="http://schemas.microsoft.com/office/drawing/2014/main" id="{26495701-8F04-B6CC-6141-B28AB7CA0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3765" y="2437576"/>
            <a:ext cx="2297467" cy="14226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1D9EB4-F4BF-230F-3DA6-CC7C27CE8E7A}"/>
              </a:ext>
            </a:extLst>
          </p:cNvPr>
          <p:cNvSpPr txBox="1"/>
          <p:nvPr/>
        </p:nvSpPr>
        <p:spPr>
          <a:xfrm>
            <a:off x="1820660" y="287636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“Dog”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C760D3-94D0-701B-B462-C0519842FF93}"/>
              </a:ext>
            </a:extLst>
          </p:cNvPr>
          <p:cNvCxnSpPr/>
          <p:nvPr/>
        </p:nvCxnSpPr>
        <p:spPr>
          <a:xfrm flipV="1">
            <a:off x="2254928" y="3860223"/>
            <a:ext cx="0" cy="10741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E8DC22-0B7D-0B88-2ACE-EABBD910F686}"/>
              </a:ext>
            </a:extLst>
          </p:cNvPr>
          <p:cNvCxnSpPr/>
          <p:nvPr/>
        </p:nvCxnSpPr>
        <p:spPr>
          <a:xfrm flipV="1">
            <a:off x="5621045" y="3950479"/>
            <a:ext cx="0" cy="10741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1EE9FBB-2677-ED62-9152-A9877F240AFC}"/>
              </a:ext>
            </a:extLst>
          </p:cNvPr>
          <p:cNvSpPr txBox="1"/>
          <p:nvPr/>
        </p:nvSpPr>
        <p:spPr>
          <a:xfrm>
            <a:off x="1906853" y="5275101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3FE47-FC44-FA3A-7199-6A594033FAE3}"/>
              </a:ext>
            </a:extLst>
          </p:cNvPr>
          <p:cNvSpPr txBox="1"/>
          <p:nvPr/>
        </p:nvSpPr>
        <p:spPr>
          <a:xfrm>
            <a:off x="4918763" y="5275101"/>
            <a:ext cx="144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Thing Named</a:t>
            </a:r>
          </a:p>
        </p:txBody>
      </p:sp>
    </p:spTree>
    <p:extLst>
      <p:ext uri="{BB962C8B-B14F-4D97-AF65-F5344CB8AC3E}">
        <p14:creationId xmlns:p14="http://schemas.microsoft.com/office/powerpoint/2010/main" val="3691499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25B9-E5C0-A486-22E8-7CB218890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E65C-403A-0625-9027-7A5E5268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vs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22E1A-F86F-1D9E-564B-89337FE0E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see this by observing the difference between </a:t>
            </a:r>
            <a:r>
              <a:rPr lang="en-US" i="1" dirty="0"/>
              <a:t>use</a:t>
            </a:r>
            <a:r>
              <a:rPr lang="en-US" dirty="0"/>
              <a:t> of a term and </a:t>
            </a:r>
            <a:r>
              <a:rPr lang="en-US" i="1" dirty="0"/>
              <a:t>mention</a:t>
            </a:r>
            <a:r>
              <a:rPr lang="en-US" dirty="0"/>
              <a:t> of a term </a:t>
            </a:r>
          </a:p>
          <a:p>
            <a:endParaRPr lang="en-US" dirty="0"/>
          </a:p>
          <a:p>
            <a:r>
              <a:rPr lang="en-US" dirty="0"/>
              <a:t>“Dog” has 3 letters </a:t>
            </a:r>
          </a:p>
          <a:p>
            <a:endParaRPr lang="en-US" dirty="0"/>
          </a:p>
          <a:p>
            <a:r>
              <a:rPr lang="en-US" dirty="0"/>
              <a:t>But a dog doesn’t have any letters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755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858D4-6B38-C34E-E688-21F76F546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AA1C8-094B-82DF-65D7-F7CB210C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vs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8EEEF-0846-3887-5576-81E453624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see this by observing the difference between </a:t>
            </a:r>
            <a:r>
              <a:rPr lang="en-US" i="1" dirty="0"/>
              <a:t>use</a:t>
            </a:r>
            <a:r>
              <a:rPr lang="en-US" dirty="0"/>
              <a:t> of a term and </a:t>
            </a:r>
            <a:r>
              <a:rPr lang="en-US" i="1" dirty="0"/>
              <a:t>mention</a:t>
            </a:r>
            <a:r>
              <a:rPr lang="en-US" dirty="0"/>
              <a:t> of a term </a:t>
            </a:r>
          </a:p>
          <a:p>
            <a:endParaRPr lang="en-US" dirty="0"/>
          </a:p>
          <a:p>
            <a:r>
              <a:rPr lang="en-US" dirty="0"/>
              <a:t>“Dog” has 3 letters </a:t>
            </a:r>
          </a:p>
          <a:p>
            <a:endParaRPr lang="en-US" dirty="0"/>
          </a:p>
          <a:p>
            <a:r>
              <a:rPr lang="en-US" dirty="0"/>
              <a:t>But a dog doesn’t have any letters</a:t>
            </a:r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C06AD5-186A-BDAB-16C6-8C0BE07DD5A2}"/>
              </a:ext>
            </a:extLst>
          </p:cNvPr>
          <p:cNvCxnSpPr>
            <a:cxnSpLocks/>
          </p:cNvCxnSpPr>
          <p:nvPr/>
        </p:nvCxnSpPr>
        <p:spPr>
          <a:xfrm flipH="1" flipV="1">
            <a:off x="2334827" y="4802819"/>
            <a:ext cx="621437" cy="11097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8E355D-C31B-EE73-3904-36747C786C01}"/>
              </a:ext>
            </a:extLst>
          </p:cNvPr>
          <p:cNvSpPr txBox="1"/>
          <p:nvPr/>
        </p:nvSpPr>
        <p:spPr>
          <a:xfrm>
            <a:off x="2840854" y="594256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2964830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E282D-9D05-8E33-6F80-EEB3A0F0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8B1A-2F52-3530-194D-78580227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vs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D58E2-9081-C388-70AE-489941F4F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see this by observing the difference between </a:t>
            </a:r>
            <a:r>
              <a:rPr lang="en-US" i="1" dirty="0"/>
              <a:t>use</a:t>
            </a:r>
            <a:r>
              <a:rPr lang="en-US" dirty="0"/>
              <a:t> of a term and </a:t>
            </a:r>
            <a:r>
              <a:rPr lang="en-US" i="1" dirty="0"/>
              <a:t>mention</a:t>
            </a:r>
            <a:r>
              <a:rPr lang="en-US" dirty="0"/>
              <a:t> of a term </a:t>
            </a:r>
          </a:p>
          <a:p>
            <a:endParaRPr lang="en-US" dirty="0"/>
          </a:p>
          <a:p>
            <a:r>
              <a:rPr lang="en-US" dirty="0"/>
              <a:t>“Dog” has 3 letters </a:t>
            </a:r>
          </a:p>
          <a:p>
            <a:endParaRPr lang="en-US" dirty="0"/>
          </a:p>
          <a:p>
            <a:r>
              <a:rPr lang="en-US" dirty="0"/>
              <a:t>But a dog doesn’t have any letters</a:t>
            </a:r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50B748-FA4C-357F-BE2D-A0631EAFD1D3}"/>
              </a:ext>
            </a:extLst>
          </p:cNvPr>
          <p:cNvCxnSpPr>
            <a:cxnSpLocks/>
          </p:cNvCxnSpPr>
          <p:nvPr/>
        </p:nvCxnSpPr>
        <p:spPr>
          <a:xfrm flipH="1" flipV="1">
            <a:off x="2334827" y="4802819"/>
            <a:ext cx="621437" cy="11097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A8A3EC-6A70-1144-4D01-92E14F77E775}"/>
              </a:ext>
            </a:extLst>
          </p:cNvPr>
          <p:cNvCxnSpPr>
            <a:cxnSpLocks/>
          </p:cNvCxnSpPr>
          <p:nvPr/>
        </p:nvCxnSpPr>
        <p:spPr>
          <a:xfrm flipH="1" flipV="1">
            <a:off x="1979720" y="3835153"/>
            <a:ext cx="3062798" cy="15697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5A8A613-8812-9B73-AF71-1A9E644E451F}"/>
              </a:ext>
            </a:extLst>
          </p:cNvPr>
          <p:cNvSpPr txBox="1"/>
          <p:nvPr/>
        </p:nvSpPr>
        <p:spPr>
          <a:xfrm>
            <a:off x="2840854" y="594256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DAB6C-D066-224E-8CBD-3DCCC4ABF598}"/>
              </a:ext>
            </a:extLst>
          </p:cNvPr>
          <p:cNvSpPr txBox="1"/>
          <p:nvPr/>
        </p:nvSpPr>
        <p:spPr>
          <a:xfrm>
            <a:off x="4964096" y="547406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Mention</a:t>
            </a:r>
          </a:p>
        </p:txBody>
      </p:sp>
    </p:spTree>
    <p:extLst>
      <p:ext uri="{BB962C8B-B14F-4D97-AF65-F5344CB8AC3E}">
        <p14:creationId xmlns:p14="http://schemas.microsoft.com/office/powerpoint/2010/main" val="2085999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5495F-A1EE-97F2-4DF1-64AA90064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F6B6-8BED-5197-9BBE-66DDB689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1D17C-751B-D045-7245-16414A9DB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Model of Cognition </a:t>
            </a:r>
          </a:p>
          <a:p>
            <a:endParaRPr lang="en-US"/>
          </a:p>
          <a:p>
            <a:r>
              <a:rPr lang="en-US"/>
              <a:t>Intelligence Analysis on the Ground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Cognitive Bias in Intelligence Analysis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51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D94E7-33C2-4AC7-DF3C-248E647E2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9DE80-9D02-9422-2A1C-7D898103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305DA-E1F9-4499-6F4D-6685C916B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surprisingly extract </a:t>
            </a:r>
            <a:r>
              <a:rPr lang="en-US" i="1" dirty="0"/>
              <a:t>meaning</a:t>
            </a:r>
            <a:r>
              <a:rPr lang="en-US" dirty="0"/>
              <a:t> from the </a:t>
            </a:r>
            <a:r>
              <a:rPr lang="en-US" i="1" dirty="0"/>
              <a:t>shapes of terms</a:t>
            </a:r>
            <a:r>
              <a:rPr lang="en-US" dirty="0"/>
              <a:t> even when you don’t know their meanings</a:t>
            </a:r>
          </a:p>
          <a:p>
            <a:endParaRPr lang="en-US" dirty="0"/>
          </a:p>
          <a:p>
            <a:r>
              <a:rPr lang="en-US" dirty="0"/>
              <a:t>Follow the link below to play </a:t>
            </a:r>
            <a:r>
              <a:rPr lang="en-US" i="1" dirty="0"/>
              <a:t>The </a:t>
            </a:r>
            <a:r>
              <a:rPr lang="en-US" i="1" dirty="0" err="1"/>
              <a:t>Gostak</a:t>
            </a:r>
            <a:r>
              <a:rPr lang="en-US" i="1" dirty="0"/>
              <a:t>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http://iplayif.com/?story=http%3A%2F%2Fwww.ifarchive.org%2Fif-archive%2Fgames%2Fzcode%2Fgostak.z5</a:t>
            </a: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Your task is to distunk the five glauds…</a:t>
            </a:r>
          </a:p>
        </p:txBody>
      </p:sp>
    </p:spTree>
    <p:extLst>
      <p:ext uri="{BB962C8B-B14F-4D97-AF65-F5344CB8AC3E}">
        <p14:creationId xmlns:p14="http://schemas.microsoft.com/office/powerpoint/2010/main" val="2382021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5FA96-B265-0F43-DE28-E7E6CE9B7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575E5B-780A-F669-816B-F3307EDC3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531" y="12908"/>
            <a:ext cx="10502937" cy="684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50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F65D6-3A78-A05E-3E27-4B0939567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chine generated alternative text:&#10;Bewly dedges &#10;This is a halpock As in all halpocks, you doatch at it about what to do in a camling by louking murr English &#10;dedges, and the halpock louks back. Durly, you could rask a chuld (if you rebbed one) by louking: &#10;&gt; RASK THE CHULD &#10;Rasked. &#10;You could then tunk the chuld, or pob it at a tendo, or whatever: &#10;&gt;DURCH CHULD &#10;Nothing heamy results. &#10;&gt; POB MY CHULD AT THE GHARMY TENDO &#10;The tendo leils it. &#10;You can use multiple objects with some dapes: &#10;&gt;RASK THE GELN, THE POTCHNER, AND THE FACK &#10;&gt;POB ALL EXCEPT DRAGUE &#10;You can also louk multiple dedges by using &quot; or THEN: &#10;&gt; RASK GELN THEN RASK POTCHNER. POB FACK. &#10;One very heamy dape is TUNk. You'll be using TUNK a lot, so you can disengope it to T: &#10;&gt; T TENDO &#10;The tendo isn't gharmy now that it's leiled a chuld. &#10;The halpock recognises many other dapes! Try anything. If the halpock louks a dape, maybe you can louk it ">
            <a:extLst>
              <a:ext uri="{FF2B5EF4-FFF2-40B4-BE49-F238E27FC236}">
                <a16:creationId xmlns:a16="http://schemas.microsoft.com/office/drawing/2014/main" id="{FF8094C8-DB6F-78E9-8F0D-D5FC6A132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590" y="0"/>
            <a:ext cx="86150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E32F61-D06C-5F89-7410-C6F59203C010}"/>
              </a:ext>
            </a:extLst>
          </p:cNvPr>
          <p:cNvSpPr txBox="1"/>
          <p:nvPr/>
        </p:nvSpPr>
        <p:spPr>
          <a:xfrm rot="19692633">
            <a:off x="1554758" y="3044279"/>
            <a:ext cx="90824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Here’s a screenshot of the help file…</a:t>
            </a:r>
          </a:p>
        </p:txBody>
      </p:sp>
    </p:spTree>
    <p:extLst>
      <p:ext uri="{BB962C8B-B14F-4D97-AF65-F5344CB8AC3E}">
        <p14:creationId xmlns:p14="http://schemas.microsoft.com/office/powerpoint/2010/main" val="1491384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DA722-FCAB-B0AD-E32C-1945F65A9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23788-D6BB-B486-F05F-DC0ACFBB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&amp; Conquer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CBA4C-126F-1CFB-DF72-5709935D2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Naming is a </a:t>
            </a:r>
            <a:r>
              <a:rPr lang="en-US" i="1" dirty="0"/>
              <a:t>divide-and-conquer</a:t>
            </a:r>
            <a:r>
              <a:rPr lang="en-US" dirty="0"/>
              <a:t> heuristic that is useful for entities with limited memory like us; it allows us to break down complex information into digestible parts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Drawing Techniques - Victoria and Albert Museum">
            <a:extLst>
              <a:ext uri="{FF2B5EF4-FFF2-40B4-BE49-F238E27FC236}">
                <a16:creationId xmlns:a16="http://schemas.microsoft.com/office/drawing/2014/main" id="{55070AFC-14FA-EBF8-8B9A-86E92BBB3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7897" r="26009" b="22329"/>
          <a:stretch/>
        </p:blipFill>
        <p:spPr bwMode="auto">
          <a:xfrm>
            <a:off x="2221513" y="3310264"/>
            <a:ext cx="4001968" cy="337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ree Printable Color by Number Coloring Pages - Best Coloring ...">
            <a:extLst>
              <a:ext uri="{FF2B5EF4-FFF2-40B4-BE49-F238E27FC236}">
                <a16:creationId xmlns:a16="http://schemas.microsoft.com/office/drawing/2014/main" id="{6301260E-0C0D-AD71-3F62-C565F6315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" t="1295" r="5100" b="11326"/>
          <a:stretch/>
        </p:blipFill>
        <p:spPr bwMode="auto">
          <a:xfrm>
            <a:off x="6467283" y="2826586"/>
            <a:ext cx="3123236" cy="385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7EBC57-5974-443D-C05D-FAEA81202F1D}"/>
              </a:ext>
            </a:extLst>
          </p:cNvPr>
          <p:cNvSpPr txBox="1"/>
          <p:nvPr/>
        </p:nvSpPr>
        <p:spPr>
          <a:xfrm>
            <a:off x="752841" y="4518413"/>
            <a:ext cx="1468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Grid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Method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3A3C1F-E42C-53CD-E04C-E3C6A0FEDFBC}"/>
              </a:ext>
            </a:extLst>
          </p:cNvPr>
          <p:cNvSpPr txBox="1"/>
          <p:nvPr/>
        </p:nvSpPr>
        <p:spPr>
          <a:xfrm>
            <a:off x="9609712" y="4302968"/>
            <a:ext cx="17248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Paint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by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Numbers </a:t>
            </a:r>
          </a:p>
        </p:txBody>
      </p:sp>
    </p:spTree>
    <p:extLst>
      <p:ext uri="{BB962C8B-B14F-4D97-AF65-F5344CB8AC3E}">
        <p14:creationId xmlns:p14="http://schemas.microsoft.com/office/powerpoint/2010/main" val="698773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5495F-A1EE-97F2-4DF1-64AA90064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F6B6-8BED-5197-9BBE-66DDB689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1D17C-751B-D045-7245-16414A9DB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Model of Cognition </a:t>
            </a:r>
          </a:p>
          <a:p>
            <a:endParaRPr lang="en-US"/>
          </a:p>
          <a:p>
            <a:r>
              <a:rPr lang="en-US"/>
              <a:t>Intelligence Analysis on the Ground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Cognitive Bias in Intelligence Analysis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2C924-1A35-F445-1191-27B45FB23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1EBE3-77EC-9282-F2F4-2F9F62032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Human 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5DECA-0105-2441-C7C1-871974440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cognition is complicated, but can roughly be divided into four broad interrelated elements:</a:t>
            </a:r>
          </a:p>
          <a:p>
            <a:endParaRPr lang="en-US" dirty="0"/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Individual at a Time</a:t>
            </a:r>
          </a:p>
          <a:p>
            <a:pPr lvl="1"/>
            <a:r>
              <a:rPr lang="en-US" sz="2800" dirty="0"/>
              <a:t>Individual over Time</a:t>
            </a:r>
          </a:p>
          <a:p>
            <a:pPr lvl="1"/>
            <a:r>
              <a:rPr lang="en-US" sz="2800" dirty="0"/>
              <a:t>Group at a Time</a:t>
            </a:r>
          </a:p>
          <a:p>
            <a:pPr lvl="1"/>
            <a:r>
              <a:rPr lang="en-US" sz="2800" dirty="0"/>
              <a:t>Group over Time</a:t>
            </a:r>
          </a:p>
          <a:p>
            <a:pPr lvl="1"/>
            <a:endParaRPr lang="en-US" sz="2800" dirty="0"/>
          </a:p>
          <a:p>
            <a:r>
              <a:rPr lang="en-US" dirty="0"/>
              <a:t>We will focus on the first today</a:t>
            </a:r>
          </a:p>
        </p:txBody>
      </p:sp>
    </p:spTree>
    <p:extLst>
      <p:ext uri="{BB962C8B-B14F-4D97-AF65-F5344CB8AC3E}">
        <p14:creationId xmlns:p14="http://schemas.microsoft.com/office/powerpoint/2010/main" val="3178722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0B86D-5FC6-9201-62D0-6D460B42F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5BB66-31B4-135A-D0D8-1F9381A6A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023B1-9D47-5047-C67D-2F8037E2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surrounded by a booming, buzzing, manifold of stimuli in our perceptual systems; too much stimuli to recognize at any given time</a:t>
            </a:r>
          </a:p>
          <a:p>
            <a:endParaRPr lang="en-US" dirty="0"/>
          </a:p>
          <a:p>
            <a:r>
              <a:rPr lang="en-US" dirty="0"/>
              <a:t>We restrict our attention to some parts of this perceptual manifold, whether it be visual, auditory, olfactory, etc. at any given time</a:t>
            </a:r>
          </a:p>
        </p:txBody>
      </p:sp>
      <p:pic>
        <p:nvPicPr>
          <p:cNvPr id="5" name="Picture 4" descr="A colorful light streaks on a black background&#10;&#10;Description automatically generated">
            <a:extLst>
              <a:ext uri="{FF2B5EF4-FFF2-40B4-BE49-F238E27FC236}">
                <a16:creationId xmlns:a16="http://schemas.microsoft.com/office/drawing/2014/main" id="{3241B8CF-7653-F315-057A-F911A0A5DF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5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6B467-C2BE-3422-9D31-227AFCC9B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EC45E-DCF3-19CB-228C-02CDA6B9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Perceptual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D4261-31B1-4B99-9778-3512C6798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restrict attention, often ignore parts of our perceptual manifold </a:t>
            </a:r>
          </a:p>
          <a:p>
            <a:endParaRPr lang="en-US" dirty="0"/>
          </a:p>
          <a:p>
            <a:r>
              <a:rPr lang="en-US" dirty="0"/>
              <a:t>Suppose I’m looking for cufflinks before leaving for a show, but I can’t find them in my drawer</a:t>
            </a:r>
          </a:p>
          <a:p>
            <a:endParaRPr lang="en-US" dirty="0"/>
          </a:p>
          <a:p>
            <a:r>
              <a:rPr lang="en-US" dirty="0"/>
              <a:t>Later, on the way to the show, I realize </a:t>
            </a:r>
            <a:br>
              <a:rPr lang="en-US" dirty="0"/>
            </a:br>
            <a:r>
              <a:rPr lang="en-US" dirty="0"/>
              <a:t>that </a:t>
            </a:r>
            <a:r>
              <a:rPr lang="en-US" i="1" dirty="0"/>
              <a:t>in fact</a:t>
            </a:r>
            <a:r>
              <a:rPr lang="en-US" dirty="0"/>
              <a:t> I </a:t>
            </a:r>
            <a:r>
              <a:rPr lang="en-US" i="1" dirty="0"/>
              <a:t>did</a:t>
            </a:r>
            <a:r>
              <a:rPr lang="en-US" dirty="0"/>
              <a:t> see them in the corner </a:t>
            </a:r>
            <a:br>
              <a:rPr lang="en-US" dirty="0"/>
            </a:br>
            <a:r>
              <a:rPr lang="en-US" dirty="0"/>
              <a:t>of the drawer, but I didn’t </a:t>
            </a:r>
            <a:r>
              <a:rPr lang="en-US" i="1" dirty="0"/>
              <a:t>recognize </a:t>
            </a:r>
            <a:r>
              <a:rPr lang="en-US" dirty="0"/>
              <a:t>that </a:t>
            </a:r>
            <a:br>
              <a:rPr lang="en-US" dirty="0"/>
            </a:br>
            <a:r>
              <a:rPr lang="en-US" dirty="0"/>
              <a:t>I saw them…</a:t>
            </a:r>
          </a:p>
        </p:txBody>
      </p:sp>
      <p:pic>
        <p:nvPicPr>
          <p:cNvPr id="7" name="Picture 6" descr="A pair of cuff links&#10;&#10;Description automatically generated">
            <a:extLst>
              <a:ext uri="{FF2B5EF4-FFF2-40B4-BE49-F238E27FC236}">
                <a16:creationId xmlns:a16="http://schemas.microsoft.com/office/drawing/2014/main" id="{3A607AF5-C569-4794-4698-7E04457E5E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619011" y="4552764"/>
            <a:ext cx="4572989" cy="230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2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29FC1-6221-EF38-6CBA-908D13E40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24EF-969E-6CA3-25DE-93D6108BF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Perceptual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2A80F-A9D7-0014-0F60-0C08496A2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encoding information even when not paying attention </a:t>
            </a:r>
          </a:p>
          <a:p>
            <a:endParaRPr lang="en-US" dirty="0"/>
          </a:p>
          <a:p>
            <a:r>
              <a:rPr lang="en-US" dirty="0"/>
              <a:t>Encoded information influences beliefs and desires, often without your awareness; some encodings are more </a:t>
            </a:r>
            <a:r>
              <a:rPr lang="en-US" b="1" dirty="0">
                <a:solidFill>
                  <a:srgbClr val="FF0000"/>
                </a:solidFill>
              </a:rPr>
              <a:t>inflexible</a:t>
            </a:r>
            <a:r>
              <a:rPr lang="en-US" dirty="0"/>
              <a:t> than others... </a:t>
            </a:r>
          </a:p>
        </p:txBody>
      </p:sp>
      <p:pic>
        <p:nvPicPr>
          <p:cNvPr id="5" name="Picture 2" descr="Müller-Lyer Illusion">
            <a:extLst>
              <a:ext uri="{FF2B5EF4-FFF2-40B4-BE49-F238E27FC236}">
                <a16:creationId xmlns:a16="http://schemas.microsoft.com/office/drawing/2014/main" id="{3308830F-5F28-6177-1A70-EB10CAC10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569" y="4001294"/>
            <a:ext cx="4108862" cy="282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485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EDD0A-0F80-8497-E4FC-F232BD55E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D350-F2BF-616B-C8FF-3DE46CE10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Perceptual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F65DC-9D35-98C8-9A06-079EBA42E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encoding information even when not paying attention </a:t>
            </a:r>
          </a:p>
          <a:p>
            <a:endParaRPr lang="en-US" dirty="0"/>
          </a:p>
          <a:p>
            <a:r>
              <a:rPr lang="en-US" dirty="0"/>
              <a:t>Encoded information influences beliefs and desires, often without your awareness; some encodings are more </a:t>
            </a:r>
            <a:r>
              <a:rPr lang="en-US" b="1" dirty="0">
                <a:solidFill>
                  <a:srgbClr val="FF0000"/>
                </a:solidFill>
              </a:rPr>
              <a:t>flexible</a:t>
            </a:r>
            <a:r>
              <a:rPr lang="en-US" dirty="0"/>
              <a:t> than others... </a:t>
            </a:r>
          </a:p>
        </p:txBody>
      </p:sp>
      <p:pic>
        <p:nvPicPr>
          <p:cNvPr id="4" name="Picture 3" descr="A black silhouette of two people&#10;&#10;Description automatically generated">
            <a:extLst>
              <a:ext uri="{FF2B5EF4-FFF2-40B4-BE49-F238E27FC236}">
                <a16:creationId xmlns:a16="http://schemas.microsoft.com/office/drawing/2014/main" id="{EF84A037-BFA8-90B8-2F4A-26EBE12C1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71" y="3916375"/>
            <a:ext cx="7481457" cy="294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4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051E9-ACA6-BF92-4F8F-8C8B42222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36856-DBC6-119A-357B-8FD10BE14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BCDA8-BF77-DAD9-523B-72FC73E4F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disposed to recognize patterns with our perceptual faculties…</a:t>
            </a:r>
          </a:p>
        </p:txBody>
      </p:sp>
      <p:pic>
        <p:nvPicPr>
          <p:cNvPr id="4" name="Picture 2" descr="Computers See Faces in the Clouds, Just Like You">
            <a:extLst>
              <a:ext uri="{FF2B5EF4-FFF2-40B4-BE49-F238E27FC236}">
                <a16:creationId xmlns:a16="http://schemas.microsoft.com/office/drawing/2014/main" id="{C72930B7-7AA5-D672-0485-B72C5D8EC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74" y="2513021"/>
            <a:ext cx="3562671" cy="200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iscovery of the DNA Double Helix: What It Means to Us All ...">
            <a:extLst>
              <a:ext uri="{FF2B5EF4-FFF2-40B4-BE49-F238E27FC236}">
                <a16:creationId xmlns:a16="http://schemas.microsoft.com/office/drawing/2014/main" id="{1F6B80F0-6BB3-CBFB-D0BB-1ACAE6039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74" y="4741265"/>
            <a:ext cx="3114661" cy="17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ow 'Photo 51' Changed the World | Live Science">
            <a:extLst>
              <a:ext uri="{FF2B5EF4-FFF2-40B4-BE49-F238E27FC236}">
                <a16:creationId xmlns:a16="http://schemas.microsoft.com/office/drawing/2014/main" id="{98C81CC3-37EA-FF07-8D67-03CE7F9C9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6" t="6770" r="18704" b="5303"/>
          <a:stretch/>
        </p:blipFill>
        <p:spPr bwMode="auto">
          <a:xfrm>
            <a:off x="5945436" y="4854691"/>
            <a:ext cx="1370501" cy="152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5E42F154-F204-EDE9-0822-791260B2A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2" y="3106449"/>
            <a:ext cx="2031895" cy="2708136"/>
          </a:xfrm>
          <a:prstGeom prst="rect">
            <a:avLst/>
          </a:prstGeom>
        </p:spPr>
      </p:pic>
      <p:pic>
        <p:nvPicPr>
          <p:cNvPr id="9" name="Picture 8" descr="A colorful square game with numbers&#10;&#10;Description automatically generated">
            <a:extLst>
              <a:ext uri="{FF2B5EF4-FFF2-40B4-BE49-F238E27FC236}">
                <a16:creationId xmlns:a16="http://schemas.microsoft.com/office/drawing/2014/main" id="{6A6E0900-F1D6-CBEF-E857-AF269D70F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9183" y="2503766"/>
            <a:ext cx="2377996" cy="2616072"/>
          </a:xfrm>
          <a:prstGeom prst="rect">
            <a:avLst/>
          </a:prstGeom>
        </p:spPr>
      </p:pic>
      <p:pic>
        <p:nvPicPr>
          <p:cNvPr id="11" name="Picture 10" descr="A black and blue fractal with white light&#10;&#10;Description automatically generated">
            <a:extLst>
              <a:ext uri="{FF2B5EF4-FFF2-40B4-BE49-F238E27FC236}">
                <a16:creationId xmlns:a16="http://schemas.microsoft.com/office/drawing/2014/main" id="{550A0F23-781D-E7CB-D51F-A22B290E62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702" y="2532256"/>
            <a:ext cx="2528799" cy="1965531"/>
          </a:xfrm>
          <a:prstGeom prst="rect">
            <a:avLst/>
          </a:prstGeom>
        </p:spPr>
      </p:pic>
      <p:pic>
        <p:nvPicPr>
          <p:cNvPr id="13" name="Picture 12" descr="A close-up of a music sheet&#10;&#10;Description automatically generated">
            <a:extLst>
              <a:ext uri="{FF2B5EF4-FFF2-40B4-BE49-F238E27FC236}">
                <a16:creationId xmlns:a16="http://schemas.microsoft.com/office/drawing/2014/main" id="{03EBA24F-6F19-4CEE-1FBC-3C4C57B13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0438" y="5296341"/>
            <a:ext cx="3236101" cy="127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740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713</Words>
  <Application>Microsoft Macintosh PowerPoint</Application>
  <PresentationFormat>Widescreen</PresentationFormat>
  <Paragraphs>122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Arial</vt:lpstr>
      <vt:lpstr>Garamond</vt:lpstr>
      <vt:lpstr>Wingdings</vt:lpstr>
      <vt:lpstr>1_Office Theme</vt:lpstr>
      <vt:lpstr>Bottom-Up Intelligence Analysis (Part 1)</vt:lpstr>
      <vt:lpstr>Outline</vt:lpstr>
      <vt:lpstr>Outline</vt:lpstr>
      <vt:lpstr>Model of Human Cognition</vt:lpstr>
      <vt:lpstr>Attention</vt:lpstr>
      <vt:lpstr>Perceptual Encoding</vt:lpstr>
      <vt:lpstr>Perceptual Encoding</vt:lpstr>
      <vt:lpstr>Perceptual Encoding</vt:lpstr>
      <vt:lpstr>Pattern Recognition</vt:lpstr>
      <vt:lpstr>Raven Matrix </vt:lpstr>
      <vt:lpstr>Raven Matrix </vt:lpstr>
      <vt:lpstr>Memory</vt:lpstr>
      <vt:lpstr>Syntax vs Semantics</vt:lpstr>
      <vt:lpstr>Syntax vs Semantics</vt:lpstr>
      <vt:lpstr>Syntax vs Semantics</vt:lpstr>
      <vt:lpstr>Syntax vs Semantics</vt:lpstr>
      <vt:lpstr>Syntax vs Semantics</vt:lpstr>
      <vt:lpstr>Syntax vs Semantics</vt:lpstr>
      <vt:lpstr>Syntax vs Semantics</vt:lpstr>
      <vt:lpstr>Group Exercise</vt:lpstr>
      <vt:lpstr>PowerPoint Presentation</vt:lpstr>
      <vt:lpstr>PowerPoint Presentation</vt:lpstr>
      <vt:lpstr>Divide &amp; Conquer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Bottom-Up Intelligence Analysis (Part 1)</dc:title>
  <dc:creator>John Beverley</dc:creator>
  <cp:lastModifiedBy>John Beverley</cp:lastModifiedBy>
  <cp:revision>2</cp:revision>
  <dcterms:created xsi:type="dcterms:W3CDTF">2024-03-06T03:36:58Z</dcterms:created>
  <dcterms:modified xsi:type="dcterms:W3CDTF">2024-03-06T03:39:39Z</dcterms:modified>
</cp:coreProperties>
</file>